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Evangelos Milios"/>
  <p:cmAuthor clrIdx="1" id="1" initials="" lastIdx="1" name="Muthukumar Rajendra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aleway-regular.fntdata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Roboto-regular.fntdata"/><Relationship Id="rId27" Type="http://schemas.openxmlformats.org/officeDocument/2006/relationships/font" Target="fonts/Raleway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5.xml"/><Relationship Id="rId33" Type="http://schemas.openxmlformats.org/officeDocument/2006/relationships/font" Target="fonts/Lato-bold.fntdata"/><Relationship Id="rId10" Type="http://schemas.openxmlformats.org/officeDocument/2006/relationships/slide" Target="slides/slide4.xml"/><Relationship Id="rId32" Type="http://schemas.openxmlformats.org/officeDocument/2006/relationships/font" Target="fonts/Lato-regular.fntdata"/><Relationship Id="rId13" Type="http://schemas.openxmlformats.org/officeDocument/2006/relationships/slide" Target="slides/slide7.xml"/><Relationship Id="rId35" Type="http://schemas.openxmlformats.org/officeDocument/2006/relationships/font" Target="fonts/Lato-boldItalic.fntdata"/><Relationship Id="rId12" Type="http://schemas.openxmlformats.org/officeDocument/2006/relationships/slide" Target="slides/slide6.xml"/><Relationship Id="rId34" Type="http://schemas.openxmlformats.org/officeDocument/2006/relationships/font" Target="fonts/Lato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0-11-17T00:23:25.479">
    <p:pos x="459" y="830"/>
    <p:text>define PCP</p:text>
  </p:cm>
  <p:cm authorId="1" idx="1" dt="2020-11-17T00:23:25.479">
    <p:pos x="459" y="830"/>
    <p:text>PCP is also called as parallel coordinate plots (PCP). It is one of the visualization techniques that are available. It is used to visualize the attributes in a 2 dimensional plane, where the attributes are considered as axes.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a2a7e3de82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a2a7e3de82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a2a7e3de82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a2a7e3de82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b673f7c03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ab673f7c0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b673f7c03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b673f7c03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ab673f7c03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ab673f7c03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ab673f7c03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ab673f7c03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ab673f7c03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ab673f7c03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b673f7c03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b673f7c03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2a7e3de82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a2a7e3de8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a2a7e3de82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a2a7e3de8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2a7e3de82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2a7e3de82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ab673f7c0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ab673f7c0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2a7e3de82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2a7e3de82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2a7e3de82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a2a7e3de82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2a7e3de82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a2a7e3de82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2a7e3de82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a2a7e3de82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onlinelibrary.wiley.com/doi/pdfdirect/10.1111/cgf.14000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hyperlink" Target="https://subspace.dbvis.de/pcp-study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1.xml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Evaluating Reordering Strategies for Cluster Identification in Parallel Coordinates</a:t>
            </a:r>
            <a:endParaRPr sz="26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5" y="2421725"/>
            <a:ext cx="76881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Reference to this paper: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Blumenschein, M., Zhang, X., Pomerenke, D., Keim, D.A. and Fuchs, J. (2020), Evaluating Reordering Strategies for Cluster Identification in Parallel Coordinates. Computer Graphics Forum, 39: 537-549. doi:10.1111/cgf.14000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Link: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https://onlinelibrary.wiley.com/doi/pdfdirect/10.1111/cgf.14000</a:t>
            </a:r>
            <a:r>
              <a:rPr lang="en"/>
              <a:t> </a:t>
            </a:r>
            <a:endParaRPr/>
          </a:p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Dis-similarity based PCP’s</a:t>
            </a:r>
            <a:endParaRPr/>
          </a:p>
        </p:txBody>
      </p:sp>
      <p:sp>
        <p:nvSpPr>
          <p:cNvPr id="201" name="Google Shape;201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3" name="Google Shape;203;p22"/>
          <p:cNvPicPr preferRelativeResize="0"/>
          <p:nvPr/>
        </p:nvPicPr>
        <p:blipFill rotWithShape="1">
          <a:blip r:embed="rId3">
            <a:alphaModFix/>
          </a:blip>
          <a:srcRect b="15620" l="3057" r="3151" t="51652"/>
          <a:stretch/>
        </p:blipFill>
        <p:spPr>
          <a:xfrm>
            <a:off x="729450" y="2078875"/>
            <a:ext cx="7688702" cy="226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Clusters in dissimilarity based PCP’s</a:t>
            </a:r>
            <a:endParaRPr/>
          </a:p>
        </p:txBody>
      </p:sp>
      <p:sp>
        <p:nvSpPr>
          <p:cNvPr id="209" name="Google Shape;209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1" name="Google Shape;211;p23"/>
          <p:cNvPicPr preferRelativeResize="0"/>
          <p:nvPr/>
        </p:nvPicPr>
        <p:blipFill rotWithShape="1">
          <a:blip r:embed="rId3">
            <a:alphaModFix/>
          </a:blip>
          <a:srcRect b="8720" l="22023" r="21594" t="3544"/>
          <a:stretch/>
        </p:blipFill>
        <p:spPr>
          <a:xfrm>
            <a:off x="729450" y="2078875"/>
            <a:ext cx="3245477" cy="2543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" name="Google Shape;212;p23"/>
          <p:cNvCxnSpPr/>
          <p:nvPr/>
        </p:nvCxnSpPr>
        <p:spPr>
          <a:xfrm>
            <a:off x="2292750" y="2814375"/>
            <a:ext cx="2474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3" name="Google Shape;213;p23"/>
          <p:cNvSpPr/>
          <p:nvPr/>
        </p:nvSpPr>
        <p:spPr>
          <a:xfrm>
            <a:off x="4803825" y="2656675"/>
            <a:ext cx="752100" cy="53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Strong Slopes </a:t>
            </a:r>
            <a:endParaRPr/>
          </a:p>
        </p:txBody>
      </p:sp>
      <p:cxnSp>
        <p:nvCxnSpPr>
          <p:cNvPr id="214" name="Google Shape;214;p23"/>
          <p:cNvCxnSpPr>
            <a:stCxn id="213" idx="3"/>
          </p:cNvCxnSpPr>
          <p:nvPr/>
        </p:nvCxnSpPr>
        <p:spPr>
          <a:xfrm flipH="1" rot="10800000">
            <a:off x="5555925" y="2923675"/>
            <a:ext cx="6186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5" name="Google Shape;215;p23"/>
          <p:cNvSpPr/>
          <p:nvPr/>
        </p:nvSpPr>
        <p:spPr>
          <a:xfrm>
            <a:off x="6174525" y="2656675"/>
            <a:ext cx="1031100" cy="535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Clusters are dense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Hypotheses and user Study</a:t>
            </a:r>
            <a:endParaRPr/>
          </a:p>
        </p:txBody>
      </p:sp>
      <p:sp>
        <p:nvSpPr>
          <p:cNvPr id="221" name="Google Shape;221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" name="Google Shape;223;p24"/>
          <p:cNvSpPr/>
          <p:nvPr/>
        </p:nvSpPr>
        <p:spPr>
          <a:xfrm>
            <a:off x="878675" y="2078875"/>
            <a:ext cx="1918200" cy="9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H1: </a:t>
            </a:r>
            <a:r>
              <a:rPr lang="en"/>
              <a:t>With an increasing amount of clutters the cluster </a:t>
            </a:r>
            <a:r>
              <a:rPr lang="en"/>
              <a:t>identification</a:t>
            </a:r>
            <a:r>
              <a:rPr lang="en"/>
              <a:t> drops.</a:t>
            </a:r>
            <a:endParaRPr/>
          </a:p>
        </p:txBody>
      </p:sp>
      <p:sp>
        <p:nvSpPr>
          <p:cNvPr id="224" name="Google Shape;224;p24"/>
          <p:cNvSpPr/>
          <p:nvPr/>
        </p:nvSpPr>
        <p:spPr>
          <a:xfrm>
            <a:off x="3310200" y="2110975"/>
            <a:ext cx="1918200" cy="96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H2: </a:t>
            </a:r>
            <a:r>
              <a:rPr lang="en"/>
              <a:t>Without clutter, the user perform well in Similarity based PCP’s.</a:t>
            </a:r>
            <a:endParaRPr/>
          </a:p>
        </p:txBody>
      </p:sp>
      <p:sp>
        <p:nvSpPr>
          <p:cNvPr id="225" name="Google Shape;225;p24"/>
          <p:cNvSpPr/>
          <p:nvPr/>
        </p:nvSpPr>
        <p:spPr>
          <a:xfrm>
            <a:off x="5741725" y="2116375"/>
            <a:ext cx="1682400" cy="95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H3: </a:t>
            </a:r>
            <a:r>
              <a:rPr lang="en"/>
              <a:t>With clutter, the user performs well in dissimilarity based PCP’s</a:t>
            </a:r>
            <a:endParaRPr/>
          </a:p>
        </p:txBody>
      </p:sp>
      <p:pic>
        <p:nvPicPr>
          <p:cNvPr id="226" name="Google Shape;2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675" y="3300493"/>
            <a:ext cx="2939724" cy="164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4"/>
          <p:cNvSpPr txBox="1"/>
          <p:nvPr/>
        </p:nvSpPr>
        <p:spPr>
          <a:xfrm>
            <a:off x="4391375" y="3332600"/>
            <a:ext cx="2098500" cy="15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31 Participants with infovis Background.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18 - Male Participants,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13 - Female Participants.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Age - Median = 23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" name="Google Shape;228;p24"/>
          <p:cNvSpPr/>
          <p:nvPr/>
        </p:nvSpPr>
        <p:spPr>
          <a:xfrm>
            <a:off x="3699925" y="3942550"/>
            <a:ext cx="548700" cy="29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4"/>
          <p:cNvSpPr txBox="1"/>
          <p:nvPr/>
        </p:nvSpPr>
        <p:spPr>
          <a:xfrm>
            <a:off x="7278550" y="3906050"/>
            <a:ext cx="1188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User-study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24"/>
          <p:cNvSpPr/>
          <p:nvPr/>
        </p:nvSpPr>
        <p:spPr>
          <a:xfrm>
            <a:off x="6392975" y="3942550"/>
            <a:ext cx="740100" cy="29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design and Analysis</a:t>
            </a:r>
            <a:endParaRPr/>
          </a:p>
        </p:txBody>
      </p:sp>
      <p:sp>
        <p:nvSpPr>
          <p:cNvPr id="236" name="Google Shape;236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8" name="Google Shape;238;p25"/>
          <p:cNvPicPr preferRelativeResize="0"/>
          <p:nvPr/>
        </p:nvPicPr>
        <p:blipFill rotWithShape="1">
          <a:blip r:embed="rId3">
            <a:alphaModFix/>
          </a:blip>
          <a:srcRect b="12876" l="0" r="0" t="0"/>
          <a:stretch/>
        </p:blipFill>
        <p:spPr>
          <a:xfrm>
            <a:off x="4197300" y="2078875"/>
            <a:ext cx="4003200" cy="14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5"/>
          <p:cNvSpPr/>
          <p:nvPr/>
        </p:nvSpPr>
        <p:spPr>
          <a:xfrm>
            <a:off x="1831775" y="2078875"/>
            <a:ext cx="8370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240" name="Google Shape;240;p25"/>
          <p:cNvSpPr/>
          <p:nvPr/>
        </p:nvSpPr>
        <p:spPr>
          <a:xfrm>
            <a:off x="921950" y="2875025"/>
            <a:ext cx="10674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 layout</a:t>
            </a:r>
            <a:endParaRPr/>
          </a:p>
        </p:txBody>
      </p:sp>
      <p:sp>
        <p:nvSpPr>
          <p:cNvPr id="241" name="Google Shape;241;p25"/>
          <p:cNvSpPr/>
          <p:nvPr/>
        </p:nvSpPr>
        <p:spPr>
          <a:xfrm>
            <a:off x="2462575" y="2874950"/>
            <a:ext cx="10674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 layout</a:t>
            </a:r>
            <a:endParaRPr/>
          </a:p>
        </p:txBody>
      </p:sp>
      <p:sp>
        <p:nvSpPr>
          <p:cNvPr id="242" name="Google Shape;242;p25"/>
          <p:cNvSpPr/>
          <p:nvPr/>
        </p:nvSpPr>
        <p:spPr>
          <a:xfrm>
            <a:off x="921950" y="3687800"/>
            <a:ext cx="1067400" cy="59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0N Clutter</a:t>
            </a:r>
            <a:endParaRPr/>
          </a:p>
        </p:txBody>
      </p:sp>
      <p:sp>
        <p:nvSpPr>
          <p:cNvPr id="243" name="Google Shape;243;p25"/>
          <p:cNvSpPr/>
          <p:nvPr/>
        </p:nvSpPr>
        <p:spPr>
          <a:xfrm>
            <a:off x="2371525" y="3671025"/>
            <a:ext cx="1249500" cy="59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150N + 300N Clutter</a:t>
            </a:r>
            <a:endParaRPr/>
          </a:p>
        </p:txBody>
      </p:sp>
      <p:cxnSp>
        <p:nvCxnSpPr>
          <p:cNvPr id="244" name="Google Shape;244;p25"/>
          <p:cNvCxnSpPr>
            <a:stCxn id="239" idx="2"/>
            <a:endCxn id="240" idx="0"/>
          </p:cNvCxnSpPr>
          <p:nvPr/>
        </p:nvCxnSpPr>
        <p:spPr>
          <a:xfrm flipH="1">
            <a:off x="1455575" y="2472475"/>
            <a:ext cx="794700" cy="40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5" name="Google Shape;245;p25"/>
          <p:cNvCxnSpPr>
            <a:stCxn id="239" idx="2"/>
            <a:endCxn id="241" idx="0"/>
          </p:cNvCxnSpPr>
          <p:nvPr/>
        </p:nvCxnSpPr>
        <p:spPr>
          <a:xfrm>
            <a:off x="2250275" y="2472475"/>
            <a:ext cx="746100" cy="40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" name="Google Shape;246;p25"/>
          <p:cNvCxnSpPr>
            <a:stCxn id="240" idx="2"/>
            <a:endCxn id="242" idx="0"/>
          </p:cNvCxnSpPr>
          <p:nvPr/>
        </p:nvCxnSpPr>
        <p:spPr>
          <a:xfrm>
            <a:off x="1455650" y="3268625"/>
            <a:ext cx="0" cy="41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" name="Google Shape;247;p25"/>
          <p:cNvCxnSpPr>
            <a:stCxn id="241" idx="2"/>
            <a:endCxn id="243" idx="0"/>
          </p:cNvCxnSpPr>
          <p:nvPr/>
        </p:nvCxnSpPr>
        <p:spPr>
          <a:xfrm>
            <a:off x="2996275" y="3268550"/>
            <a:ext cx="0" cy="40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8" name="Google Shape;248;p25"/>
          <p:cNvSpPr txBox="1"/>
          <p:nvPr/>
        </p:nvSpPr>
        <p:spPr>
          <a:xfrm>
            <a:off x="5657850" y="1618050"/>
            <a:ext cx="2400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Efficiency - Time to select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9" name="Google Shape;24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5151" y="3531700"/>
            <a:ext cx="3727025" cy="144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5"/>
          <p:cNvSpPr txBox="1"/>
          <p:nvPr/>
        </p:nvSpPr>
        <p:spPr>
          <a:xfrm>
            <a:off x="7988675" y="3706600"/>
            <a:ext cx="937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Accuracy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Preferences</a:t>
            </a:r>
            <a:endParaRPr/>
          </a:p>
        </p:txBody>
      </p:sp>
      <p:sp>
        <p:nvSpPr>
          <p:cNvPr id="256" name="Google Shape;256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8" name="Google Shape;2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700" y="2078875"/>
            <a:ext cx="2281650" cy="207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1075" y="2078874"/>
            <a:ext cx="6107900" cy="207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265" name="Google Shape;265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27"/>
          <p:cNvSpPr/>
          <p:nvPr/>
        </p:nvSpPr>
        <p:spPr>
          <a:xfrm>
            <a:off x="3664775" y="3032500"/>
            <a:ext cx="1521600" cy="771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268" name="Google Shape;268;p27"/>
          <p:cNvSpPr/>
          <p:nvPr/>
        </p:nvSpPr>
        <p:spPr>
          <a:xfrm>
            <a:off x="1414475" y="2175275"/>
            <a:ext cx="1200300" cy="85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Participants</a:t>
            </a:r>
            <a:endParaRPr/>
          </a:p>
        </p:txBody>
      </p:sp>
      <p:sp>
        <p:nvSpPr>
          <p:cNvPr id="269" name="Google Shape;269;p27"/>
          <p:cNvSpPr/>
          <p:nvPr/>
        </p:nvSpPr>
        <p:spPr>
          <a:xfrm>
            <a:off x="1414475" y="3889850"/>
            <a:ext cx="1200300" cy="771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Dimensions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(only 8)</a:t>
            </a:r>
            <a:endParaRPr/>
          </a:p>
        </p:txBody>
      </p:sp>
      <p:sp>
        <p:nvSpPr>
          <p:cNvPr id="270" name="Google Shape;270;p27"/>
          <p:cNvSpPr/>
          <p:nvPr/>
        </p:nvSpPr>
        <p:spPr>
          <a:xfrm>
            <a:off x="3771900" y="1618050"/>
            <a:ext cx="1307400" cy="771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size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1 - 4</a:t>
            </a:r>
            <a:endParaRPr/>
          </a:p>
        </p:txBody>
      </p:sp>
      <p:sp>
        <p:nvSpPr>
          <p:cNvPr id="271" name="Google Shape;271;p27"/>
          <p:cNvSpPr/>
          <p:nvPr/>
        </p:nvSpPr>
        <p:spPr>
          <a:xfrm>
            <a:off x="5979325" y="2100275"/>
            <a:ext cx="1414500" cy="67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points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 cluster  ~50</a:t>
            </a:r>
            <a:endParaRPr/>
          </a:p>
        </p:txBody>
      </p:sp>
      <p:sp>
        <p:nvSpPr>
          <p:cNvPr id="272" name="Google Shape;272;p27"/>
          <p:cNvSpPr/>
          <p:nvPr/>
        </p:nvSpPr>
        <p:spPr>
          <a:xfrm>
            <a:off x="6032975" y="3889850"/>
            <a:ext cx="1200300" cy="771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Clutter level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0N, 150N, 300N</a:t>
            </a:r>
            <a:endParaRPr/>
          </a:p>
        </p:txBody>
      </p:sp>
      <p:cxnSp>
        <p:nvCxnSpPr>
          <p:cNvPr id="273" name="Google Shape;273;p27"/>
          <p:cNvCxnSpPr>
            <a:stCxn id="267" idx="0"/>
            <a:endCxn id="270" idx="2"/>
          </p:cNvCxnSpPr>
          <p:nvPr/>
        </p:nvCxnSpPr>
        <p:spPr>
          <a:xfrm rot="10800000">
            <a:off x="4425575" y="2389600"/>
            <a:ext cx="0" cy="64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" name="Google Shape;274;p27"/>
          <p:cNvCxnSpPr>
            <a:stCxn id="267" idx="2"/>
            <a:endCxn id="268" idx="3"/>
          </p:cNvCxnSpPr>
          <p:nvPr/>
        </p:nvCxnSpPr>
        <p:spPr>
          <a:xfrm rot="10800000">
            <a:off x="2614775" y="2604100"/>
            <a:ext cx="1050000" cy="81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" name="Google Shape;275;p27"/>
          <p:cNvCxnSpPr>
            <a:stCxn id="267" idx="6"/>
            <a:endCxn id="271" idx="1"/>
          </p:cNvCxnSpPr>
          <p:nvPr/>
        </p:nvCxnSpPr>
        <p:spPr>
          <a:xfrm flipH="1" rot="10800000">
            <a:off x="5186375" y="2437900"/>
            <a:ext cx="792900" cy="98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" name="Google Shape;276;p27"/>
          <p:cNvCxnSpPr>
            <a:stCxn id="267" idx="2"/>
            <a:endCxn id="269" idx="3"/>
          </p:cNvCxnSpPr>
          <p:nvPr/>
        </p:nvCxnSpPr>
        <p:spPr>
          <a:xfrm flipH="1">
            <a:off x="2614775" y="3418300"/>
            <a:ext cx="1050000" cy="85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" name="Google Shape;277;p27"/>
          <p:cNvCxnSpPr>
            <a:stCxn id="267" idx="6"/>
            <a:endCxn id="272" idx="1"/>
          </p:cNvCxnSpPr>
          <p:nvPr/>
        </p:nvCxnSpPr>
        <p:spPr>
          <a:xfrm>
            <a:off x="5186375" y="3418300"/>
            <a:ext cx="846600" cy="85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83" name="Google Shape;283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84" name="Google Shape;284;p28"/>
          <p:cNvGrpSpPr/>
          <p:nvPr/>
        </p:nvGrpSpPr>
        <p:grpSpPr>
          <a:xfrm>
            <a:off x="6038025" y="2411210"/>
            <a:ext cx="2469661" cy="1384500"/>
            <a:chOff x="6038025" y="2598925"/>
            <a:chExt cx="2469661" cy="1384500"/>
          </a:xfrm>
        </p:grpSpPr>
        <p:cxnSp>
          <p:nvCxnSpPr>
            <p:cNvPr id="285" name="Google Shape;285;p28"/>
            <p:cNvCxnSpPr/>
            <p:nvPr/>
          </p:nvCxnSpPr>
          <p:spPr>
            <a:xfrm>
              <a:off x="6038025" y="3312550"/>
              <a:ext cx="5820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86" name="Google Shape;286;p28"/>
            <p:cNvSpPr txBox="1"/>
            <p:nvPr/>
          </p:nvSpPr>
          <p:spPr>
            <a:xfrm>
              <a:off x="6640486" y="2598925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Provide guidance 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In selecting an appropriate approach for a given task.</a:t>
              </a:r>
              <a:endParaRPr b="1"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6424027" y="3212150"/>
              <a:ext cx="198600" cy="198300"/>
            </a:xfrm>
            <a:prstGeom prst="ellipse">
              <a:avLst/>
            </a:prstGeom>
            <a:solidFill>
              <a:srgbClr val="922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8"/>
            <p:cNvSpPr txBox="1"/>
            <p:nvPr/>
          </p:nvSpPr>
          <p:spPr>
            <a:xfrm>
              <a:off x="6399017" y="315610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9" name="Google Shape;289;p28"/>
          <p:cNvGrpSpPr/>
          <p:nvPr/>
        </p:nvGrpSpPr>
        <p:grpSpPr>
          <a:xfrm>
            <a:off x="636336" y="2023406"/>
            <a:ext cx="2994729" cy="1387823"/>
            <a:chOff x="636321" y="1844098"/>
            <a:chExt cx="2994729" cy="1384500"/>
          </a:xfrm>
        </p:grpSpPr>
        <p:sp>
          <p:nvSpPr>
            <p:cNvPr id="290" name="Google Shape;290;p28"/>
            <p:cNvSpPr txBox="1"/>
            <p:nvPr/>
          </p:nvSpPr>
          <p:spPr>
            <a:xfrm>
              <a:off x="636321" y="1844098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User study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SIM - No clutter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DIS - Clutter data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91" name="Google Shape;291;p28"/>
            <p:cNvCxnSpPr/>
            <p:nvPr/>
          </p:nvCxnSpPr>
          <p:spPr>
            <a:xfrm rot="10800000">
              <a:off x="2587350" y="2536350"/>
              <a:ext cx="10437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92" name="Google Shape;292;p28"/>
            <p:cNvSpPr/>
            <p:nvPr/>
          </p:nvSpPr>
          <p:spPr>
            <a:xfrm>
              <a:off x="2523501" y="2431050"/>
              <a:ext cx="198600" cy="198300"/>
            </a:xfrm>
            <a:prstGeom prst="ellipse">
              <a:avLst/>
            </a:prstGeom>
            <a:solidFill>
              <a:srgbClr val="761E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8"/>
            <p:cNvSpPr txBox="1"/>
            <p:nvPr/>
          </p:nvSpPr>
          <p:spPr>
            <a:xfrm>
              <a:off x="2498491" y="237375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4" name="Google Shape;294;p28"/>
          <p:cNvGrpSpPr/>
          <p:nvPr/>
        </p:nvGrpSpPr>
        <p:grpSpPr>
          <a:xfrm>
            <a:off x="4908100" y="737545"/>
            <a:ext cx="3599586" cy="1384500"/>
            <a:chOff x="4908100" y="889950"/>
            <a:chExt cx="3599586" cy="1384500"/>
          </a:xfrm>
        </p:grpSpPr>
        <p:cxnSp>
          <p:nvCxnSpPr>
            <p:cNvPr id="295" name="Google Shape;295;p28"/>
            <p:cNvCxnSpPr/>
            <p:nvPr/>
          </p:nvCxnSpPr>
          <p:spPr>
            <a:xfrm>
              <a:off x="4908100" y="1593250"/>
              <a:ext cx="17151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96" name="Google Shape;296;p28"/>
            <p:cNvSpPr txBox="1"/>
            <p:nvPr/>
          </p:nvSpPr>
          <p:spPr>
            <a:xfrm>
              <a:off x="6640486" y="889950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Axes reordering in parallel coordinates plots (PCPs)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Classified existing reordering techniques based on their inner workings</a:t>
              </a:r>
              <a:endParaRPr b="1"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6427830" y="1493307"/>
              <a:ext cx="198600" cy="198300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8"/>
            <p:cNvSpPr txBox="1"/>
            <p:nvPr/>
          </p:nvSpPr>
          <p:spPr>
            <a:xfrm>
              <a:off x="6402820" y="1436790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9" name="Google Shape;299;p28"/>
          <p:cNvGrpSpPr/>
          <p:nvPr/>
        </p:nvGrpSpPr>
        <p:grpSpPr>
          <a:xfrm>
            <a:off x="2814594" y="945750"/>
            <a:ext cx="3514811" cy="3252003"/>
            <a:chOff x="2991269" y="1153325"/>
            <a:chExt cx="3514811" cy="3252003"/>
          </a:xfrm>
        </p:grpSpPr>
        <p:sp>
          <p:nvSpPr>
            <p:cNvPr id="300" name="Google Shape;300;p28"/>
            <p:cNvSpPr/>
            <p:nvPr/>
          </p:nvSpPr>
          <p:spPr>
            <a:xfrm>
              <a:off x="3477586" y="2585458"/>
              <a:ext cx="2541910" cy="950456"/>
            </a:xfrm>
            <a:custGeom>
              <a:rect b="b" l="l" r="r" t="t"/>
              <a:pathLst>
                <a:path extrusionOk="0" h="43529" w="126826">
                  <a:moveTo>
                    <a:pt x="0" y="20002"/>
                  </a:moveTo>
                  <a:lnTo>
                    <a:pt x="63389" y="43529"/>
                  </a:lnTo>
                  <a:lnTo>
                    <a:pt x="126826" y="19907"/>
                  </a:lnTo>
                  <a:lnTo>
                    <a:pt x="6358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301" name="Google Shape;301;p28"/>
            <p:cNvSpPr/>
            <p:nvPr/>
          </p:nvSpPr>
          <p:spPr>
            <a:xfrm>
              <a:off x="2991269" y="3020977"/>
              <a:ext cx="1758228" cy="1384350"/>
            </a:xfrm>
            <a:custGeom>
              <a:rect b="b" l="l" r="r" t="t"/>
              <a:pathLst>
                <a:path extrusionOk="0" h="63817" w="87725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302" name="Google Shape;302;p28"/>
            <p:cNvSpPr/>
            <p:nvPr/>
          </p:nvSpPr>
          <p:spPr>
            <a:xfrm flipH="1">
              <a:off x="4747852" y="3020977"/>
              <a:ext cx="1758228" cy="1384350"/>
            </a:xfrm>
            <a:custGeom>
              <a:rect b="b" l="l" r="r" t="t"/>
              <a:pathLst>
                <a:path extrusionOk="0" h="63817" w="87725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rgbClr val="9225A5"/>
            </a:solidFill>
            <a:ln>
              <a:noFill/>
            </a:ln>
          </p:spPr>
        </p:sp>
        <p:sp>
          <p:nvSpPr>
            <p:cNvPr id="303" name="Google Shape;303;p28"/>
            <p:cNvSpPr/>
            <p:nvPr/>
          </p:nvSpPr>
          <p:spPr>
            <a:xfrm>
              <a:off x="3969199" y="2001324"/>
              <a:ext cx="1565850" cy="585863"/>
            </a:xfrm>
            <a:custGeom>
              <a:rect b="b" l="l" r="r" t="t"/>
              <a:pathLst>
                <a:path extrusionOk="0" h="8150" w="24053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304" name="Google Shape;304;p28"/>
            <p:cNvSpPr/>
            <p:nvPr/>
          </p:nvSpPr>
          <p:spPr>
            <a:xfrm>
              <a:off x="3563255" y="2275837"/>
              <a:ext cx="1189300" cy="101532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305" name="Google Shape;305;p28"/>
            <p:cNvSpPr/>
            <p:nvPr/>
          </p:nvSpPr>
          <p:spPr>
            <a:xfrm flipH="1">
              <a:off x="4749365" y="2275837"/>
              <a:ext cx="1189300" cy="101532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761E86"/>
            </a:solidFill>
            <a:ln>
              <a:noFill/>
            </a:ln>
          </p:spPr>
        </p:sp>
        <p:sp>
          <p:nvSpPr>
            <p:cNvPr id="306" name="Google Shape;306;p28"/>
            <p:cNvSpPr/>
            <p:nvPr/>
          </p:nvSpPr>
          <p:spPr>
            <a:xfrm>
              <a:off x="4059061" y="1153325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307" name="Google Shape;307;p28"/>
            <p:cNvSpPr/>
            <p:nvPr/>
          </p:nvSpPr>
          <p:spPr>
            <a:xfrm flipH="1">
              <a:off x="4749350" y="1153325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701C7F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/>
              <a:t>Thanks!</a:t>
            </a:r>
            <a:endParaRPr sz="2600"/>
          </a:p>
        </p:txBody>
      </p:sp>
      <p:sp>
        <p:nvSpPr>
          <p:cNvPr id="314" name="Google Shape;314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Parallel Coordinates?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853850"/>
            <a:ext cx="7203048" cy="31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uses of Parallel Coordinates?</a:t>
            </a:r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 dimensional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4363" y="1914526"/>
            <a:ext cx="4733925" cy="316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/>
          <p:nvPr/>
        </p:nvSpPr>
        <p:spPr>
          <a:xfrm>
            <a:off x="837025" y="2159300"/>
            <a:ext cx="1649700" cy="89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 dimensional data</a:t>
            </a:r>
            <a:endParaRPr/>
          </a:p>
        </p:txBody>
      </p:sp>
      <p:cxnSp>
        <p:nvCxnSpPr>
          <p:cNvPr id="106" name="Google Shape;106;p15"/>
          <p:cNvCxnSpPr>
            <a:stCxn id="105" idx="2"/>
          </p:cNvCxnSpPr>
          <p:nvPr/>
        </p:nvCxnSpPr>
        <p:spPr>
          <a:xfrm>
            <a:off x="1661875" y="3056900"/>
            <a:ext cx="0" cy="53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" name="Google Shape;107;p15"/>
          <p:cNvSpPr/>
          <p:nvPr/>
        </p:nvSpPr>
        <p:spPr>
          <a:xfrm>
            <a:off x="879475" y="3590600"/>
            <a:ext cx="1564800" cy="89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PCP’S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problem?</a:t>
            </a:r>
            <a:endParaRPr/>
          </a:p>
        </p:txBody>
      </p:sp>
      <p:sp>
        <p:nvSpPr>
          <p:cNvPr id="113" name="Google Shape;113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925" y="1853850"/>
            <a:ext cx="7688702" cy="31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/>
          <p:nvPr/>
        </p:nvSpPr>
        <p:spPr>
          <a:xfrm>
            <a:off x="6352825" y="630825"/>
            <a:ext cx="2122800" cy="9462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to order these axes ???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research gap?</a:t>
            </a:r>
            <a:endParaRPr/>
          </a:p>
        </p:txBody>
      </p:sp>
      <p:sp>
        <p:nvSpPr>
          <p:cNvPr id="122" name="Google Shape;122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17"/>
          <p:cNvSpPr/>
          <p:nvPr/>
        </p:nvSpPr>
        <p:spPr>
          <a:xfrm>
            <a:off x="970475" y="3651425"/>
            <a:ext cx="14073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&gt;30 Strategies</a:t>
            </a:r>
            <a:endParaRPr/>
          </a:p>
        </p:txBody>
      </p:sp>
      <p:sp>
        <p:nvSpPr>
          <p:cNvPr id="125" name="Google Shape;125;p17"/>
          <p:cNvSpPr/>
          <p:nvPr/>
        </p:nvSpPr>
        <p:spPr>
          <a:xfrm>
            <a:off x="2596025" y="3651425"/>
            <a:ext cx="16377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Unclear with their usage</a:t>
            </a:r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4572000" y="3651425"/>
            <a:ext cx="15648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methods for same task</a:t>
            </a:r>
            <a:endParaRPr/>
          </a:p>
        </p:txBody>
      </p:sp>
      <p:sp>
        <p:nvSpPr>
          <p:cNvPr id="127" name="Google Shape;127;p17"/>
          <p:cNvSpPr/>
          <p:nvPr/>
        </p:nvSpPr>
        <p:spPr>
          <a:xfrm>
            <a:off x="6392975" y="3651425"/>
            <a:ext cx="13587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user study</a:t>
            </a:r>
            <a:endParaRPr/>
          </a:p>
        </p:txBody>
      </p:sp>
      <p:sp>
        <p:nvSpPr>
          <p:cNvPr id="128" name="Google Shape;128;p17"/>
          <p:cNvSpPr/>
          <p:nvPr/>
        </p:nvSpPr>
        <p:spPr>
          <a:xfrm>
            <a:off x="3299600" y="2268475"/>
            <a:ext cx="2183700" cy="53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Gap</a:t>
            </a:r>
            <a:endParaRPr/>
          </a:p>
        </p:txBody>
      </p:sp>
      <p:cxnSp>
        <p:nvCxnSpPr>
          <p:cNvPr id="129" name="Google Shape;129;p17"/>
          <p:cNvCxnSpPr>
            <a:stCxn id="128" idx="2"/>
            <a:endCxn id="124" idx="0"/>
          </p:cNvCxnSpPr>
          <p:nvPr/>
        </p:nvCxnSpPr>
        <p:spPr>
          <a:xfrm flipH="1">
            <a:off x="1674050" y="2803675"/>
            <a:ext cx="2717400" cy="84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" name="Google Shape;130;p17"/>
          <p:cNvCxnSpPr>
            <a:stCxn id="128" idx="2"/>
            <a:endCxn id="125" idx="0"/>
          </p:cNvCxnSpPr>
          <p:nvPr/>
        </p:nvCxnSpPr>
        <p:spPr>
          <a:xfrm flipH="1">
            <a:off x="3414950" y="2803675"/>
            <a:ext cx="976500" cy="84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" name="Google Shape;131;p17"/>
          <p:cNvCxnSpPr>
            <a:stCxn id="128" idx="2"/>
            <a:endCxn id="126" idx="0"/>
          </p:cNvCxnSpPr>
          <p:nvPr/>
        </p:nvCxnSpPr>
        <p:spPr>
          <a:xfrm>
            <a:off x="4391450" y="2803675"/>
            <a:ext cx="963000" cy="84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" name="Google Shape;132;p17"/>
          <p:cNvCxnSpPr>
            <a:stCxn id="128" idx="2"/>
            <a:endCxn id="127" idx="0"/>
          </p:cNvCxnSpPr>
          <p:nvPr/>
        </p:nvCxnSpPr>
        <p:spPr>
          <a:xfrm>
            <a:off x="4391450" y="2803675"/>
            <a:ext cx="2680800" cy="84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method proposed?</a:t>
            </a:r>
            <a:endParaRPr/>
          </a:p>
        </p:txBody>
      </p:sp>
      <p:sp>
        <p:nvSpPr>
          <p:cNvPr id="138" name="Google Shape;138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p18"/>
          <p:cNvSpPr/>
          <p:nvPr/>
        </p:nvSpPr>
        <p:spPr>
          <a:xfrm>
            <a:off x="909825" y="3005625"/>
            <a:ext cx="897600" cy="53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Proposal</a:t>
            </a:r>
            <a:endParaRPr/>
          </a:p>
        </p:txBody>
      </p:sp>
      <p:sp>
        <p:nvSpPr>
          <p:cNvPr id="141" name="Google Shape;141;p18"/>
          <p:cNvSpPr/>
          <p:nvPr/>
        </p:nvSpPr>
        <p:spPr>
          <a:xfrm>
            <a:off x="2947875" y="2187025"/>
            <a:ext cx="1467900" cy="48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Reordering classification</a:t>
            </a:r>
            <a:endParaRPr/>
          </a:p>
        </p:txBody>
      </p:sp>
      <p:sp>
        <p:nvSpPr>
          <p:cNvPr id="142" name="Google Shape;142;p18"/>
          <p:cNvSpPr/>
          <p:nvPr/>
        </p:nvSpPr>
        <p:spPr>
          <a:xfrm>
            <a:off x="2947875" y="3005613"/>
            <a:ext cx="1346400" cy="53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Provide guidance</a:t>
            </a:r>
            <a:endParaRPr/>
          </a:p>
        </p:txBody>
      </p:sp>
      <p:sp>
        <p:nvSpPr>
          <p:cNvPr id="143" name="Google Shape;143;p18"/>
          <p:cNvSpPr/>
          <p:nvPr/>
        </p:nvSpPr>
        <p:spPr>
          <a:xfrm>
            <a:off x="2947875" y="3841075"/>
            <a:ext cx="1346400" cy="69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 Empirical study</a:t>
            </a:r>
            <a:endParaRPr/>
          </a:p>
        </p:txBody>
      </p:sp>
      <p:sp>
        <p:nvSpPr>
          <p:cNvPr id="144" name="Google Shape;144;p18"/>
          <p:cNvSpPr/>
          <p:nvPr/>
        </p:nvSpPr>
        <p:spPr>
          <a:xfrm>
            <a:off x="4706800" y="3867475"/>
            <a:ext cx="1285800" cy="643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Measure performance</a:t>
            </a:r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4785550" y="2162125"/>
            <a:ext cx="1128300" cy="535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pattern</a:t>
            </a:r>
            <a:endParaRPr/>
          </a:p>
        </p:txBody>
      </p:sp>
      <p:cxnSp>
        <p:nvCxnSpPr>
          <p:cNvPr id="146" name="Google Shape;146;p18"/>
          <p:cNvCxnSpPr>
            <a:stCxn id="140" idx="3"/>
            <a:endCxn id="141" idx="1"/>
          </p:cNvCxnSpPr>
          <p:nvPr/>
        </p:nvCxnSpPr>
        <p:spPr>
          <a:xfrm flipH="1" rot="10800000">
            <a:off x="1807425" y="2429625"/>
            <a:ext cx="1140600" cy="84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7" name="Google Shape;147;p18"/>
          <p:cNvCxnSpPr>
            <a:stCxn id="140" idx="3"/>
            <a:endCxn id="142" idx="1"/>
          </p:cNvCxnSpPr>
          <p:nvPr/>
        </p:nvCxnSpPr>
        <p:spPr>
          <a:xfrm>
            <a:off x="1807425" y="3273225"/>
            <a:ext cx="114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" name="Google Shape;148;p18"/>
          <p:cNvCxnSpPr>
            <a:stCxn id="140" idx="3"/>
            <a:endCxn id="143" idx="1"/>
          </p:cNvCxnSpPr>
          <p:nvPr/>
        </p:nvCxnSpPr>
        <p:spPr>
          <a:xfrm>
            <a:off x="1807425" y="3273225"/>
            <a:ext cx="1140600" cy="91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" name="Google Shape;149;p18"/>
          <p:cNvCxnSpPr>
            <a:stCxn id="141" idx="3"/>
            <a:endCxn id="145" idx="1"/>
          </p:cNvCxnSpPr>
          <p:nvPr/>
        </p:nvCxnSpPr>
        <p:spPr>
          <a:xfrm>
            <a:off x="4415775" y="2429725"/>
            <a:ext cx="36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" name="Google Shape;150;p18"/>
          <p:cNvCxnSpPr>
            <a:stCxn id="143" idx="3"/>
            <a:endCxn id="144" idx="1"/>
          </p:cNvCxnSpPr>
          <p:nvPr/>
        </p:nvCxnSpPr>
        <p:spPr>
          <a:xfrm>
            <a:off x="4294275" y="4189075"/>
            <a:ext cx="412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/>
          <p:nvPr>
            <p:ph type="title"/>
          </p:nvPr>
        </p:nvSpPr>
        <p:spPr>
          <a:xfrm>
            <a:off x="729450" y="4937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strategies and their classification</a:t>
            </a:r>
            <a:endParaRPr/>
          </a:p>
        </p:txBody>
      </p:sp>
      <p:sp>
        <p:nvSpPr>
          <p:cNvPr id="156" name="Google Shape;156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8" name="Google Shape;15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925" y="1028925"/>
            <a:ext cx="1491050" cy="402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1975" y="1105237"/>
            <a:ext cx="2748750" cy="387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0725" y="1028925"/>
            <a:ext cx="996850" cy="39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2500" y="1192250"/>
            <a:ext cx="1877775" cy="75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62500" y="2012275"/>
            <a:ext cx="2474701" cy="111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Empirical User Study</a:t>
            </a:r>
            <a:endParaRPr/>
          </a:p>
        </p:txBody>
      </p:sp>
      <p:sp>
        <p:nvSpPr>
          <p:cNvPr id="168" name="Google Shape;168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Focus on cluster identification tasks.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9" name="Google Shape;169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0" name="Google Shape;170;p20"/>
          <p:cNvGrpSpPr/>
          <p:nvPr/>
        </p:nvGrpSpPr>
        <p:grpSpPr>
          <a:xfrm>
            <a:off x="1200950" y="2596000"/>
            <a:ext cx="3493800" cy="2341500"/>
            <a:chOff x="1200950" y="2596000"/>
            <a:chExt cx="3493800" cy="2341500"/>
          </a:xfrm>
        </p:grpSpPr>
        <p:cxnSp>
          <p:nvCxnSpPr>
            <p:cNvPr id="171" name="Google Shape;171;p20"/>
            <p:cNvCxnSpPr/>
            <p:nvPr/>
          </p:nvCxnSpPr>
          <p:spPr>
            <a:xfrm>
              <a:off x="1431450" y="2596000"/>
              <a:ext cx="12000" cy="2098800"/>
            </a:xfrm>
            <a:prstGeom prst="straightConnector1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2" name="Google Shape;172;p20"/>
            <p:cNvCxnSpPr/>
            <p:nvPr/>
          </p:nvCxnSpPr>
          <p:spPr>
            <a:xfrm>
              <a:off x="2093338" y="2596000"/>
              <a:ext cx="12000" cy="2098800"/>
            </a:xfrm>
            <a:prstGeom prst="straightConnector1">
              <a:avLst/>
            </a:prstGeom>
            <a:noFill/>
            <a:ln cap="flat" cmpd="sng" w="7620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" name="Google Shape;173;p20"/>
            <p:cNvCxnSpPr/>
            <p:nvPr/>
          </p:nvCxnSpPr>
          <p:spPr>
            <a:xfrm>
              <a:off x="2815925" y="2596000"/>
              <a:ext cx="12000" cy="2098800"/>
            </a:xfrm>
            <a:prstGeom prst="straightConnector1">
              <a:avLst/>
            </a:prstGeom>
            <a:noFill/>
            <a:ln cap="flat" cmpd="sng" w="762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4" name="Google Shape;174;p20"/>
            <p:cNvCxnSpPr/>
            <p:nvPr/>
          </p:nvCxnSpPr>
          <p:spPr>
            <a:xfrm>
              <a:off x="3599150" y="2596000"/>
              <a:ext cx="12000" cy="2098800"/>
            </a:xfrm>
            <a:prstGeom prst="straightConnector1">
              <a:avLst/>
            </a:prstGeom>
            <a:noFill/>
            <a:ln cap="flat" cmpd="sng" w="76200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" name="Google Shape;175;p20"/>
            <p:cNvCxnSpPr/>
            <p:nvPr/>
          </p:nvCxnSpPr>
          <p:spPr>
            <a:xfrm>
              <a:off x="4321700" y="2596000"/>
              <a:ext cx="12000" cy="2098800"/>
            </a:xfrm>
            <a:prstGeom prst="straightConnector1">
              <a:avLst/>
            </a:prstGeom>
            <a:noFill/>
            <a:ln cap="flat" cmpd="sng" w="76200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6" name="Google Shape;176;p20"/>
            <p:cNvSpPr txBox="1"/>
            <p:nvPr/>
          </p:nvSpPr>
          <p:spPr>
            <a:xfrm>
              <a:off x="1200950" y="4694800"/>
              <a:ext cx="34938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Var1	    Var2           Var3            Var4           Var5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77" name="Google Shape;177;p20"/>
          <p:cNvGrpSpPr/>
          <p:nvPr/>
        </p:nvGrpSpPr>
        <p:grpSpPr>
          <a:xfrm>
            <a:off x="5198850" y="2468550"/>
            <a:ext cx="3493800" cy="2468950"/>
            <a:chOff x="5198850" y="2468550"/>
            <a:chExt cx="3493800" cy="2468950"/>
          </a:xfrm>
        </p:grpSpPr>
        <p:cxnSp>
          <p:nvCxnSpPr>
            <p:cNvPr id="178" name="Google Shape;178;p20"/>
            <p:cNvCxnSpPr/>
            <p:nvPr/>
          </p:nvCxnSpPr>
          <p:spPr>
            <a:xfrm>
              <a:off x="5493338" y="2468550"/>
              <a:ext cx="12000" cy="2098800"/>
            </a:xfrm>
            <a:prstGeom prst="straightConnector1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9" name="Google Shape;179;p20"/>
            <p:cNvCxnSpPr/>
            <p:nvPr/>
          </p:nvCxnSpPr>
          <p:spPr>
            <a:xfrm>
              <a:off x="7538388" y="2468550"/>
              <a:ext cx="12000" cy="2098800"/>
            </a:xfrm>
            <a:prstGeom prst="straightConnector1">
              <a:avLst/>
            </a:prstGeom>
            <a:noFill/>
            <a:ln cap="flat" cmpd="sng" w="7620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0" name="Google Shape;180;p20"/>
            <p:cNvCxnSpPr/>
            <p:nvPr/>
          </p:nvCxnSpPr>
          <p:spPr>
            <a:xfrm>
              <a:off x="6219425" y="2468550"/>
              <a:ext cx="12000" cy="2098800"/>
            </a:xfrm>
            <a:prstGeom prst="straightConnector1">
              <a:avLst/>
            </a:prstGeom>
            <a:noFill/>
            <a:ln cap="flat" cmpd="sng" w="762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1" name="Google Shape;181;p20"/>
            <p:cNvCxnSpPr/>
            <p:nvPr/>
          </p:nvCxnSpPr>
          <p:spPr>
            <a:xfrm>
              <a:off x="8197875" y="2468550"/>
              <a:ext cx="12000" cy="2098800"/>
            </a:xfrm>
            <a:prstGeom prst="straightConnector1">
              <a:avLst/>
            </a:prstGeom>
            <a:noFill/>
            <a:ln cap="flat" cmpd="sng" w="76200">
              <a:solidFill>
                <a:srgbClr val="EFEFE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2" name="Google Shape;182;p20"/>
            <p:cNvCxnSpPr/>
            <p:nvPr/>
          </p:nvCxnSpPr>
          <p:spPr>
            <a:xfrm>
              <a:off x="6878913" y="2468550"/>
              <a:ext cx="12000" cy="2098800"/>
            </a:xfrm>
            <a:prstGeom prst="straightConnector1">
              <a:avLst/>
            </a:prstGeom>
            <a:noFill/>
            <a:ln cap="flat" cmpd="sng" w="76200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3" name="Google Shape;183;p20"/>
            <p:cNvSpPr txBox="1"/>
            <p:nvPr/>
          </p:nvSpPr>
          <p:spPr>
            <a:xfrm>
              <a:off x="5198850" y="4694800"/>
              <a:ext cx="34938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Var1	    Var2           Var3            Var4           Var5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84" name="Google Shape;184;p20"/>
          <p:cNvSpPr/>
          <p:nvPr/>
        </p:nvSpPr>
        <p:spPr>
          <a:xfrm>
            <a:off x="4536950" y="3433050"/>
            <a:ext cx="788400" cy="16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0"/>
          <p:cNvSpPr/>
          <p:nvPr/>
        </p:nvSpPr>
        <p:spPr>
          <a:xfrm>
            <a:off x="4536950" y="2790100"/>
            <a:ext cx="7764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Brute Force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Disadvantages of similarity based </a:t>
            </a:r>
            <a:r>
              <a:rPr lang="en"/>
              <a:t>PCP</a:t>
            </a:r>
            <a:endParaRPr/>
          </a:p>
        </p:txBody>
      </p:sp>
      <p:sp>
        <p:nvSpPr>
          <p:cNvPr id="191" name="Google Shape;191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3" name="Google Shape;19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825" y="2013725"/>
            <a:ext cx="2739975" cy="259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1725" y="2046300"/>
            <a:ext cx="2862900" cy="252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1"/>
          <p:cNvPicPr preferRelativeResize="0"/>
          <p:nvPr/>
        </p:nvPicPr>
        <p:blipFill rotWithShape="1">
          <a:blip r:embed="rId6">
            <a:alphaModFix/>
          </a:blip>
          <a:srcRect b="-4290" l="9300" r="-9299" t="4290"/>
          <a:stretch/>
        </p:blipFill>
        <p:spPr>
          <a:xfrm>
            <a:off x="6332325" y="2171300"/>
            <a:ext cx="2739975" cy="243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